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17"/>
  </p:handoutMasterIdLst>
  <p:sldIdLst>
    <p:sldId id="256" r:id="rId2"/>
    <p:sldId id="257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275" r:id="rId16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3760" autoAdjust="0"/>
  </p:normalViewPr>
  <p:slideViewPr>
    <p:cSldViewPr>
      <p:cViewPr>
        <p:scale>
          <a:sx n="50" d="100"/>
          <a:sy n="50" d="100"/>
        </p:scale>
        <p:origin x="-193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65" cy="495949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092" y="1"/>
            <a:ext cx="2946065" cy="495949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D7D737EA-AD9D-40FE-8183-371951DB261F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737"/>
            <a:ext cx="2946065" cy="495949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092" y="9430737"/>
            <a:ext cx="2946065" cy="495949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CCF50D5A-ACE3-4092-B21D-475067523E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634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B226-F800-4B89-94F5-3BB0CE15DC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55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5667C-C8F8-4964-8B12-3B03B7BB0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302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B51EC-ED1B-497D-BCBB-E88F46BF04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31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B8D64-CE6B-45AA-A84D-72A869F915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53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283A3-9786-4D7B-A62E-3493221285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477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E6F25-F6F9-46A7-B9BE-2B65055057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39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BE065-1CCF-4567-BA90-2BED88E213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4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873CA-818E-4283-BF86-9CEB87CB6E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0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59BF-9794-43EB-8A26-7A10155075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39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98AA0-4D4F-4BFA-89A5-84A86A13F3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42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B4E86-1DE3-4D3F-9F90-7966D4B786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29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69CD06D-949F-43E1-914D-48498E33A0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5" r:id="rId2"/>
    <p:sldLayoutId id="2147483732" r:id="rId3"/>
    <p:sldLayoutId id="2147483716" r:id="rId4"/>
    <p:sldLayoutId id="2147483717" r:id="rId5"/>
    <p:sldLayoutId id="2147483718" r:id="rId6"/>
    <p:sldLayoutId id="2147483733" r:id="rId7"/>
    <p:sldLayoutId id="2147483734" r:id="rId8"/>
    <p:sldLayoutId id="2147483735" r:id="rId9"/>
    <p:sldLayoutId id="2147483719" r:id="rId10"/>
    <p:sldLayoutId id="214748373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72817"/>
            <a:ext cx="7772400" cy="1008112"/>
          </a:xfrm>
        </p:spPr>
        <p:txBody>
          <a:bodyPr>
            <a:normAutofit/>
          </a:bodyPr>
          <a:lstStyle/>
          <a:p>
            <a:r>
              <a:rPr lang="cs-CZ" sz="5400" b="1" dirty="0" smtClean="0"/>
              <a:t>MAS Zubří země o.p.s.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776795" y="2852936"/>
            <a:ext cx="5400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Výsledky projednávání</a:t>
            </a:r>
            <a:endParaRPr lang="cs-CZ" sz="2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785" y="6260027"/>
            <a:ext cx="3828620" cy="573074"/>
          </a:xfrm>
          <a:prstGeom prst="rect">
            <a:avLst/>
          </a:prstGeom>
        </p:spPr>
      </p:pic>
      <p:pic>
        <p:nvPicPr>
          <p:cNvPr id="6" name="Picture 6" descr="schvalene_logo_zubri_ze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861" l="2614" r="97955">
                        <a14:foregroundMark x1="41023" y1="48396" x2="41023" y2="70321"/>
                        <a14:foregroundMark x1="41364" y1="43048" x2="41364" y2="43048"/>
                        <a14:foregroundMark x1="33977" y1="42246" x2="33977" y2="42246"/>
                        <a14:foregroundMark x1="60000" y1="51604" x2="58636" y2="68717"/>
                        <a14:foregroundMark x1="67045" y1="50000" x2="66705" y2="71123"/>
                        <a14:foregroundMark x1="78409" y1="50802" x2="77045" y2="72727"/>
                        <a14:foregroundMark x1="79659" y1="41444" x2="81364" y2="42246"/>
                        <a14:foregroundMark x1="56023" y1="51604" x2="50341" y2="67380"/>
                        <a14:foregroundMark x1="10000" y1="51604" x2="4886" y2="70321"/>
                        <a14:foregroundMark x1="20000" y1="50802" x2="20000" y2="50802"/>
                        <a14:foregroundMark x1="24659" y1="50802" x2="22614" y2="74332"/>
                        <a14:foregroundMark x1="32614" y1="54011" x2="31364" y2="711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8" y="3826452"/>
            <a:ext cx="2690515" cy="114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640960" cy="4464496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Obnova a rozvoj obce</a:t>
            </a:r>
            <a:endParaRPr lang="cs-CZ" sz="3200" dirty="0"/>
          </a:p>
          <a:p>
            <a:r>
              <a:rPr lang="cs-CZ" sz="2800" dirty="0"/>
              <a:t>1.-2.	</a:t>
            </a:r>
            <a:r>
              <a:rPr lang="cs-CZ" sz="2800" dirty="0" smtClean="0"/>
              <a:t> Zlepšení </a:t>
            </a:r>
            <a:r>
              <a:rPr lang="cs-CZ" sz="2800" dirty="0"/>
              <a:t>dopravní infrastruktury a vzhledu obcí</a:t>
            </a:r>
          </a:p>
          <a:p>
            <a:r>
              <a:rPr lang="cs-CZ" sz="2800" dirty="0"/>
              <a:t>1.-2.	</a:t>
            </a:r>
            <a:r>
              <a:rPr lang="cs-CZ" sz="2800" dirty="0" smtClean="0"/>
              <a:t> Opravy </a:t>
            </a:r>
            <a:r>
              <a:rPr lang="cs-CZ" sz="2800" dirty="0"/>
              <a:t>a vylepšení veřejných budov</a:t>
            </a:r>
          </a:p>
          <a:p>
            <a:r>
              <a:rPr lang="cs-CZ" sz="2800" dirty="0"/>
              <a:t>3.-6.	</a:t>
            </a:r>
            <a:r>
              <a:rPr lang="cs-CZ" sz="2800" dirty="0" smtClean="0"/>
              <a:t> Revitalizace </a:t>
            </a:r>
            <a:r>
              <a:rPr lang="cs-CZ" sz="2800" dirty="0"/>
              <a:t>opuštěných a nevyužívaných areálů</a:t>
            </a:r>
          </a:p>
          <a:p>
            <a:r>
              <a:rPr lang="cs-CZ" sz="2800" dirty="0"/>
              <a:t>3.-6.	</a:t>
            </a:r>
            <a:r>
              <a:rPr lang="cs-CZ" sz="2800" dirty="0" smtClean="0"/>
              <a:t> Podpora </a:t>
            </a:r>
            <a:r>
              <a:rPr lang="cs-CZ" sz="2800" dirty="0"/>
              <a:t>nové bytové výstavby - zasíťování </a:t>
            </a:r>
          </a:p>
          <a:p>
            <a:r>
              <a:rPr lang="cs-CZ" sz="2800" dirty="0"/>
              <a:t>3.-6.	</a:t>
            </a:r>
            <a:r>
              <a:rPr lang="cs-CZ" sz="2800" dirty="0" smtClean="0"/>
              <a:t> Dopravní </a:t>
            </a:r>
            <a:r>
              <a:rPr lang="cs-CZ" sz="2800" dirty="0"/>
              <a:t>dostupnost, dopravní bezpečnost </a:t>
            </a:r>
          </a:p>
          <a:p>
            <a:r>
              <a:rPr lang="cs-CZ" sz="2800" dirty="0"/>
              <a:t>3.-6.	</a:t>
            </a:r>
            <a:r>
              <a:rPr lang="cs-CZ" sz="2800" dirty="0" smtClean="0"/>
              <a:t> Budování </a:t>
            </a:r>
            <a:r>
              <a:rPr lang="cs-CZ" sz="2800" dirty="0"/>
              <a:t>prostor pro základní občanskou </a:t>
            </a:r>
            <a:r>
              <a:rPr lang="cs-CZ" sz="2800" dirty="0" smtClean="0"/>
              <a:t>	vybavenost</a:t>
            </a:r>
            <a:endParaRPr lang="cs-CZ" sz="2800" dirty="0"/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8138"/>
            <a:ext cx="8640960" cy="1252537"/>
          </a:xfrm>
        </p:spPr>
        <p:txBody>
          <a:bodyPr/>
          <a:lstStyle/>
          <a:p>
            <a:r>
              <a:rPr lang="cs-CZ" b="1" dirty="0" smtClean="0"/>
              <a:t>Projednávání </a:t>
            </a:r>
            <a:r>
              <a:rPr lang="cs-CZ" b="1" dirty="0"/>
              <a:t>v Novém Městě </a:t>
            </a:r>
            <a:r>
              <a:rPr lang="cs-CZ" b="1" dirty="0" err="1"/>
              <a:t>n.M.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4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640960" cy="4176464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Občanská společnost, sociální sféra, vzdělávání</a:t>
            </a:r>
            <a:endParaRPr lang="cs-CZ" sz="3200" dirty="0"/>
          </a:p>
          <a:p>
            <a:r>
              <a:rPr lang="cs-CZ" sz="2800" dirty="0"/>
              <a:t>1.-3.	</a:t>
            </a:r>
            <a:r>
              <a:rPr lang="cs-CZ" sz="2800" dirty="0" smtClean="0"/>
              <a:t> Dostupnost </a:t>
            </a:r>
            <a:r>
              <a:rPr lang="cs-CZ" sz="2800" dirty="0"/>
              <a:t>školských zařízení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Podpora </a:t>
            </a:r>
            <a:r>
              <a:rPr lang="cs-CZ" sz="2800" dirty="0"/>
              <a:t>spolkové činnosti, volnočasové a </a:t>
            </a:r>
            <a:r>
              <a:rPr lang="cs-CZ" sz="2800" dirty="0" smtClean="0"/>
              <a:t>	mimoškolní </a:t>
            </a:r>
            <a:r>
              <a:rPr lang="cs-CZ" sz="2800" dirty="0"/>
              <a:t>aktivity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Řešení </a:t>
            </a:r>
            <a:r>
              <a:rPr lang="cs-CZ" sz="2800" dirty="0"/>
              <a:t>negativních společenských jevů</a:t>
            </a:r>
          </a:p>
          <a:p>
            <a:r>
              <a:rPr lang="cs-CZ" sz="2800" dirty="0"/>
              <a:t>4.-5.	</a:t>
            </a:r>
            <a:r>
              <a:rPr lang="cs-CZ" sz="2800" dirty="0" smtClean="0"/>
              <a:t> Dostupnost </a:t>
            </a:r>
            <a:r>
              <a:rPr lang="cs-CZ" sz="2800" dirty="0"/>
              <a:t>kvalitní zdravotní péče</a:t>
            </a:r>
          </a:p>
          <a:p>
            <a:r>
              <a:rPr lang="cs-CZ" sz="2800" dirty="0"/>
              <a:t>4.-5.	</a:t>
            </a:r>
            <a:r>
              <a:rPr lang="cs-CZ" sz="2800" dirty="0" smtClean="0"/>
              <a:t> Podpora </a:t>
            </a:r>
            <a:r>
              <a:rPr lang="cs-CZ" sz="2800" dirty="0"/>
              <a:t>sociálních služeb a zařízení pro </a:t>
            </a:r>
            <a:r>
              <a:rPr lang="cs-CZ" sz="2800" dirty="0" smtClean="0"/>
              <a:t>	specifické </a:t>
            </a:r>
            <a:r>
              <a:rPr lang="cs-CZ" sz="2800" dirty="0"/>
              <a:t>skupiny obyvatel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8138"/>
            <a:ext cx="8496944" cy="1252537"/>
          </a:xfrm>
        </p:spPr>
        <p:txBody>
          <a:bodyPr/>
          <a:lstStyle/>
          <a:p>
            <a:r>
              <a:rPr lang="cs-CZ" b="1" dirty="0" smtClean="0"/>
              <a:t>Projednávání </a:t>
            </a:r>
            <a:r>
              <a:rPr lang="cs-CZ" b="1" dirty="0"/>
              <a:t>v Novém Městě </a:t>
            </a:r>
            <a:r>
              <a:rPr lang="cs-CZ" b="1" dirty="0" err="1"/>
              <a:t>n.M.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7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268759"/>
            <a:ext cx="8640960" cy="5015361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 err="1" smtClean="0"/>
              <a:t>Tématická</a:t>
            </a:r>
            <a:r>
              <a:rPr lang="cs-CZ" sz="3200" b="1" i="1" dirty="0" smtClean="0"/>
              <a:t> oblast - Podnikání</a:t>
            </a:r>
            <a:r>
              <a:rPr lang="cs-CZ" sz="3200" b="1" i="1" dirty="0"/>
              <a:t>, zemědělství, lesnictví a ŽP:</a:t>
            </a:r>
            <a:endParaRPr lang="cs-CZ" sz="3200" dirty="0"/>
          </a:p>
          <a:p>
            <a:pPr lvl="0"/>
            <a:r>
              <a:rPr lang="cs-CZ" sz="2800" dirty="0" smtClean="0"/>
              <a:t>1.      Podpora </a:t>
            </a:r>
            <a:r>
              <a:rPr lang="cs-CZ" sz="2800" dirty="0"/>
              <a:t>a rozvoj malého a středního podnikání</a:t>
            </a:r>
          </a:p>
          <a:p>
            <a:r>
              <a:rPr lang="cs-CZ" sz="2800" dirty="0" smtClean="0"/>
              <a:t>2.-3. Podpora </a:t>
            </a:r>
            <a:r>
              <a:rPr lang="cs-CZ" sz="2800" dirty="0"/>
              <a:t>zaměstnanosti a vzniku pracovních míst</a:t>
            </a:r>
          </a:p>
          <a:p>
            <a:r>
              <a:rPr lang="cs-CZ" sz="2800" dirty="0"/>
              <a:t>2</a:t>
            </a:r>
            <a:r>
              <a:rPr lang="cs-CZ" sz="2800" dirty="0" smtClean="0"/>
              <a:t>.-3. Podpora </a:t>
            </a:r>
            <a:r>
              <a:rPr lang="cs-CZ" sz="2800" dirty="0"/>
              <a:t>cestovního ruchu a kulturního dědictví </a:t>
            </a:r>
            <a:r>
              <a:rPr lang="cs-CZ" sz="2800" dirty="0" smtClean="0"/>
              <a:t>	venkova</a:t>
            </a:r>
            <a:endParaRPr lang="cs-CZ" sz="2800" dirty="0"/>
          </a:p>
          <a:p>
            <a:r>
              <a:rPr lang="cs-CZ" sz="2800" dirty="0" smtClean="0"/>
              <a:t>4.</a:t>
            </a:r>
            <a:r>
              <a:rPr lang="cs-CZ" sz="2800" dirty="0"/>
              <a:t>	</a:t>
            </a:r>
            <a:r>
              <a:rPr lang="cs-CZ" sz="2800" dirty="0" smtClean="0"/>
              <a:t> Podpora </a:t>
            </a:r>
            <a:r>
              <a:rPr lang="cs-CZ" sz="2800" dirty="0"/>
              <a:t>místní výroby a spotřeby</a:t>
            </a:r>
          </a:p>
          <a:p>
            <a:r>
              <a:rPr lang="cs-CZ" sz="2800" dirty="0"/>
              <a:t>5</a:t>
            </a:r>
            <a:r>
              <a:rPr lang="cs-CZ" sz="2800" dirty="0" smtClean="0"/>
              <a:t>.-</a:t>
            </a:r>
            <a:r>
              <a:rPr lang="cs-CZ" sz="2800" dirty="0"/>
              <a:t>6</a:t>
            </a:r>
            <a:r>
              <a:rPr lang="cs-CZ" sz="2800" dirty="0" smtClean="0"/>
              <a:t>.  Cyklostezky</a:t>
            </a:r>
            <a:r>
              <a:rPr lang="cs-CZ" sz="2800" dirty="0"/>
              <a:t>, turistické cesty, naučné stezky, </a:t>
            </a:r>
            <a:r>
              <a:rPr lang="cs-CZ" sz="2800" dirty="0" smtClean="0"/>
              <a:t>	</a:t>
            </a:r>
            <a:r>
              <a:rPr lang="cs-CZ" sz="2800" dirty="0" err="1" smtClean="0"/>
              <a:t>hypostezky</a:t>
            </a:r>
            <a:endParaRPr lang="cs-CZ" sz="2800" dirty="0" smtClean="0"/>
          </a:p>
          <a:p>
            <a:r>
              <a:rPr lang="cs-CZ" sz="2800" dirty="0" smtClean="0"/>
              <a:t>5.-6.  Podpora péče o krajinu a les</a:t>
            </a:r>
            <a:endParaRPr lang="cs-CZ" sz="2800" dirty="0"/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8138"/>
            <a:ext cx="8640960" cy="1252537"/>
          </a:xfrm>
        </p:spPr>
        <p:txBody>
          <a:bodyPr/>
          <a:lstStyle/>
          <a:p>
            <a:r>
              <a:rPr lang="cs-CZ" b="1" dirty="0" smtClean="0"/>
              <a:t>Shrnutí klíčových priorit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0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640960" cy="4320480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 err="1" smtClean="0"/>
              <a:t>Tématická</a:t>
            </a:r>
            <a:r>
              <a:rPr lang="cs-CZ" sz="3200" b="1" i="1" dirty="0" smtClean="0"/>
              <a:t> oblast: Obnova </a:t>
            </a:r>
            <a:r>
              <a:rPr lang="cs-CZ" sz="3200" b="1" i="1" dirty="0"/>
              <a:t>a rozvoj obce</a:t>
            </a:r>
            <a:endParaRPr lang="cs-CZ" sz="3200" dirty="0"/>
          </a:p>
          <a:p>
            <a:r>
              <a:rPr lang="cs-CZ" sz="2800" dirty="0"/>
              <a:t>1.-2.	</a:t>
            </a:r>
            <a:r>
              <a:rPr lang="cs-CZ" sz="2800" dirty="0" smtClean="0"/>
              <a:t> Zlepšení </a:t>
            </a:r>
            <a:r>
              <a:rPr lang="cs-CZ" sz="2800" dirty="0"/>
              <a:t>dopravní infrastruktury a vzhledu obcí</a:t>
            </a:r>
          </a:p>
          <a:p>
            <a:r>
              <a:rPr lang="cs-CZ" sz="2800" dirty="0"/>
              <a:t>1.-2.	</a:t>
            </a:r>
            <a:r>
              <a:rPr lang="cs-CZ" sz="2800" dirty="0" smtClean="0"/>
              <a:t> Opravy </a:t>
            </a:r>
            <a:r>
              <a:rPr lang="cs-CZ" sz="2800" dirty="0"/>
              <a:t>a vylepšení veřejných budov</a:t>
            </a:r>
          </a:p>
          <a:p>
            <a:r>
              <a:rPr lang="cs-CZ" sz="2800" dirty="0"/>
              <a:t>3</a:t>
            </a:r>
            <a:r>
              <a:rPr lang="cs-CZ" sz="2800" dirty="0" smtClean="0"/>
              <a:t>.</a:t>
            </a:r>
            <a:r>
              <a:rPr lang="cs-CZ" sz="2800" dirty="0"/>
              <a:t>	</a:t>
            </a:r>
            <a:r>
              <a:rPr lang="cs-CZ" sz="2800" dirty="0" smtClean="0"/>
              <a:t> Revitalizace </a:t>
            </a:r>
            <a:r>
              <a:rPr lang="cs-CZ" sz="2800" dirty="0"/>
              <a:t>opuštěných a nevyužívaných areálů</a:t>
            </a:r>
          </a:p>
          <a:p>
            <a:r>
              <a:rPr lang="cs-CZ" sz="2800" dirty="0"/>
              <a:t>4</a:t>
            </a:r>
            <a:r>
              <a:rPr lang="cs-CZ" sz="2800" dirty="0" smtClean="0"/>
              <a:t>.-5.</a:t>
            </a:r>
            <a:r>
              <a:rPr lang="cs-CZ" sz="2800" dirty="0"/>
              <a:t>	</a:t>
            </a:r>
            <a:r>
              <a:rPr lang="cs-CZ" sz="2800" dirty="0" smtClean="0"/>
              <a:t> Podpora </a:t>
            </a:r>
            <a:r>
              <a:rPr lang="cs-CZ" sz="2800" dirty="0"/>
              <a:t>nové bytové výstavby - zasíťování </a:t>
            </a:r>
          </a:p>
          <a:p>
            <a:r>
              <a:rPr lang="cs-CZ" sz="2800" dirty="0"/>
              <a:t>4</a:t>
            </a:r>
            <a:r>
              <a:rPr lang="cs-CZ" sz="2800" dirty="0" smtClean="0"/>
              <a:t>.-5.</a:t>
            </a:r>
            <a:r>
              <a:rPr lang="cs-CZ" sz="2800" dirty="0"/>
              <a:t>	</a:t>
            </a:r>
            <a:r>
              <a:rPr lang="cs-CZ" sz="2800" dirty="0" smtClean="0"/>
              <a:t> Technická infrastruktura</a:t>
            </a:r>
          </a:p>
          <a:p>
            <a:r>
              <a:rPr lang="cs-CZ" sz="2800" dirty="0" smtClean="0"/>
              <a:t>6.-7.  Úprava veřejných prostranství</a:t>
            </a:r>
          </a:p>
          <a:p>
            <a:r>
              <a:rPr lang="cs-CZ" sz="2800" dirty="0" smtClean="0"/>
              <a:t>6.-7.  Dopravní dostupnost, dopravní bezpečnost</a:t>
            </a:r>
            <a:endParaRPr lang="cs-CZ" sz="2800" dirty="0"/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8138"/>
            <a:ext cx="8640960" cy="1252537"/>
          </a:xfrm>
        </p:spPr>
        <p:txBody>
          <a:bodyPr/>
          <a:lstStyle/>
          <a:p>
            <a:r>
              <a:rPr lang="cs-CZ" b="1" dirty="0"/>
              <a:t>Shrnutí klíčových priorit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69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640960" cy="4414242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 err="1" smtClean="0"/>
              <a:t>Tématická</a:t>
            </a:r>
            <a:r>
              <a:rPr lang="cs-CZ" sz="3200" b="1" i="1" dirty="0" smtClean="0"/>
              <a:t> oblast - Občanská </a:t>
            </a:r>
            <a:r>
              <a:rPr lang="cs-CZ" sz="3200" b="1" i="1" dirty="0"/>
              <a:t>společnost, sociální sféra, vzdělávání</a:t>
            </a:r>
            <a:endParaRPr lang="cs-CZ" sz="3200" dirty="0"/>
          </a:p>
          <a:p>
            <a:r>
              <a:rPr lang="cs-CZ" sz="2800" dirty="0"/>
              <a:t>1</a:t>
            </a:r>
            <a:r>
              <a:rPr lang="cs-CZ" sz="2800" dirty="0" smtClean="0"/>
              <a:t>.</a:t>
            </a:r>
            <a:r>
              <a:rPr lang="cs-CZ" sz="2800" dirty="0"/>
              <a:t>	</a:t>
            </a:r>
            <a:r>
              <a:rPr lang="cs-CZ" sz="2800" dirty="0" smtClean="0"/>
              <a:t> Dostupnost </a:t>
            </a:r>
            <a:r>
              <a:rPr lang="cs-CZ" sz="2800" dirty="0"/>
              <a:t>školských zařízení</a:t>
            </a:r>
          </a:p>
          <a:p>
            <a:r>
              <a:rPr lang="cs-CZ" sz="2800" dirty="0"/>
              <a:t>2</a:t>
            </a:r>
            <a:r>
              <a:rPr lang="cs-CZ" sz="2800" dirty="0" smtClean="0"/>
              <a:t>.</a:t>
            </a:r>
            <a:r>
              <a:rPr lang="cs-CZ" sz="2800" dirty="0"/>
              <a:t>	</a:t>
            </a:r>
            <a:r>
              <a:rPr lang="cs-CZ" sz="2800" dirty="0" smtClean="0"/>
              <a:t> Podpora </a:t>
            </a:r>
            <a:r>
              <a:rPr lang="cs-CZ" sz="2800" dirty="0"/>
              <a:t>spolkové činnosti, volnočasové a </a:t>
            </a:r>
            <a:r>
              <a:rPr lang="cs-CZ" sz="2800" dirty="0" smtClean="0"/>
              <a:t>	mimoškolní </a:t>
            </a:r>
            <a:r>
              <a:rPr lang="cs-CZ" sz="2800" dirty="0"/>
              <a:t>aktivity</a:t>
            </a:r>
          </a:p>
          <a:p>
            <a:r>
              <a:rPr lang="cs-CZ" sz="2800" dirty="0" smtClean="0"/>
              <a:t>3</a:t>
            </a:r>
            <a:r>
              <a:rPr lang="cs-CZ" sz="2800" dirty="0"/>
              <a:t>.	</a:t>
            </a:r>
            <a:r>
              <a:rPr lang="cs-CZ" sz="2800" dirty="0" smtClean="0"/>
              <a:t> </a:t>
            </a:r>
            <a:r>
              <a:rPr lang="cs-CZ" sz="2800" dirty="0"/>
              <a:t>Podpora sociálních služeb a zařízení pro 	specifické skupiny obyvatel </a:t>
            </a:r>
            <a:endParaRPr lang="cs-CZ" sz="2800" dirty="0" smtClean="0"/>
          </a:p>
          <a:p>
            <a:r>
              <a:rPr lang="cs-CZ" sz="2800" dirty="0" smtClean="0"/>
              <a:t>4.</a:t>
            </a:r>
            <a:r>
              <a:rPr lang="cs-CZ" sz="2800" dirty="0"/>
              <a:t>	</a:t>
            </a:r>
            <a:r>
              <a:rPr lang="cs-CZ" sz="2800" dirty="0" smtClean="0"/>
              <a:t> Dostupnost </a:t>
            </a:r>
            <a:r>
              <a:rPr lang="cs-CZ" sz="2800" dirty="0"/>
              <a:t>kvalitní zdravotní péče</a:t>
            </a:r>
          </a:p>
          <a:p>
            <a:r>
              <a:rPr lang="cs-CZ" sz="2800" dirty="0" smtClean="0"/>
              <a:t>5</a:t>
            </a:r>
            <a:r>
              <a:rPr lang="cs-CZ" sz="2800" dirty="0"/>
              <a:t>.	</a:t>
            </a:r>
            <a:r>
              <a:rPr lang="cs-CZ" sz="2800" dirty="0" smtClean="0"/>
              <a:t> Budování a zlepšení zázemí pro volný čas</a:t>
            </a: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8138"/>
            <a:ext cx="8496944" cy="1252537"/>
          </a:xfrm>
        </p:spPr>
        <p:txBody>
          <a:bodyPr/>
          <a:lstStyle/>
          <a:p>
            <a:r>
              <a:rPr lang="cs-CZ" b="1" dirty="0"/>
              <a:t>Shrnutí klíčových priorit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2352888" y="2862064"/>
            <a:ext cx="463691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4000" dirty="0" smtClean="0"/>
              <a:t>Děkuji </a:t>
            </a:r>
            <a:r>
              <a:rPr lang="cs-CZ" sz="4000" dirty="0"/>
              <a:t>za </a:t>
            </a:r>
            <a:r>
              <a:rPr lang="cs-CZ" sz="4000" dirty="0" smtClean="0"/>
              <a:t>pozornost</a:t>
            </a:r>
          </a:p>
          <a:p>
            <a:pPr algn="ctr"/>
            <a:endParaRPr lang="cs-CZ" sz="2800" dirty="0" smtClean="0">
              <a:latin typeface="+mn-lt"/>
            </a:endParaRPr>
          </a:p>
          <a:p>
            <a:pPr algn="ctr"/>
            <a:r>
              <a:rPr lang="cs-CZ" sz="2800" dirty="0" smtClean="0">
                <a:effectLst>
                  <a:outerShdw blurRad="127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+mn-lt"/>
              </a:rPr>
              <a:t>Blanka Slaná</a:t>
            </a:r>
          </a:p>
          <a:p>
            <a:pPr algn="ctr"/>
            <a:r>
              <a:rPr lang="cs-CZ" sz="2800" dirty="0" smtClean="0">
                <a:effectLst>
                  <a:outerShdw blurRad="127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+mn-lt"/>
              </a:rPr>
              <a:t>MAS Zubří </a:t>
            </a:r>
            <a:r>
              <a:rPr lang="cs-CZ" sz="2800" dirty="0" smtClean="0">
                <a:effectLst>
                  <a:outerShdw blurRad="12700" dist="25400" dir="5400000" algn="ctr" rotWithShape="0">
                    <a:srgbClr val="000000">
                      <a:alpha val="43137"/>
                    </a:srgbClr>
                  </a:outerShdw>
                </a:effectLst>
                <a:latin typeface="+mn-lt"/>
              </a:rPr>
              <a:t>země</a:t>
            </a:r>
            <a:r>
              <a:rPr lang="cs-CZ" sz="2800" dirty="0" smtClean="0">
                <a:effectLst>
                  <a:outerShdw blurRad="127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+mn-lt"/>
              </a:rPr>
              <a:t>, o.p.s</a:t>
            </a:r>
            <a:r>
              <a:rPr lang="cs-CZ" sz="2800" dirty="0" smtClean="0">
                <a:latin typeface="+mn-lt"/>
              </a:rPr>
              <a:t>.</a:t>
            </a:r>
            <a:endParaRPr lang="cs-CZ" sz="2800" dirty="0">
              <a:latin typeface="+mn-lt"/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2856661" y="6271903"/>
            <a:ext cx="3833047" cy="569591"/>
            <a:chOff x="2856661" y="6271903"/>
            <a:chExt cx="3833047" cy="569591"/>
          </a:xfrm>
        </p:grpSpPr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90323" y="6271903"/>
              <a:ext cx="652329" cy="438950"/>
            </a:xfrm>
            <a:prstGeom prst="rect">
              <a:avLst/>
            </a:prstGeom>
          </p:spPr>
        </p:pic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86447" y="6271903"/>
              <a:ext cx="402371" cy="408467"/>
            </a:xfrm>
            <a:prstGeom prst="rect">
              <a:avLst/>
            </a:prstGeom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32614" y="6271903"/>
              <a:ext cx="1060796" cy="414564"/>
            </a:xfrm>
            <a:prstGeom prst="rect">
              <a:avLst/>
            </a:prstGeom>
          </p:spPr>
        </p:pic>
        <p:sp>
          <p:nvSpPr>
            <p:cNvPr id="7" name="TextovéPole 6"/>
            <p:cNvSpPr txBox="1"/>
            <p:nvPr/>
          </p:nvSpPr>
          <p:spPr>
            <a:xfrm>
              <a:off x="2856661" y="6641439"/>
              <a:ext cx="3833047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700" dirty="0" smtClean="0">
                  <a:solidFill>
                    <a:srgbClr val="663300"/>
                  </a:solidFill>
                  <a:latin typeface="Times New Roman" pitchFamily="18" charset="0"/>
                  <a:cs typeface="Times New Roman" pitchFamily="18" charset="0"/>
                </a:rPr>
                <a:t>Evropský zemědělský fond pro rozvoj venkova: Evropa investuje do venkovských oblastí</a:t>
              </a:r>
              <a:endParaRPr lang="cs-CZ" sz="7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996952"/>
            <a:ext cx="7848872" cy="2232248"/>
          </a:xfrm>
        </p:spPr>
        <p:txBody>
          <a:bodyPr/>
          <a:lstStyle/>
          <a:p>
            <a:pPr lvl="0"/>
            <a:r>
              <a:rPr lang="cs-CZ" sz="3200" b="1" i="1" dirty="0" smtClean="0"/>
              <a:t>Bystřice nad Pernštejnem – 25. 4. 2013</a:t>
            </a:r>
          </a:p>
          <a:p>
            <a:pPr lvl="0"/>
            <a:r>
              <a:rPr lang="cs-CZ" sz="3200" b="1" i="1" dirty="0" smtClean="0"/>
              <a:t>Nedvědice – 2. 5. 2013</a:t>
            </a:r>
          </a:p>
          <a:p>
            <a:pPr lvl="0"/>
            <a:r>
              <a:rPr lang="cs-CZ" sz="3200" b="1" i="1" dirty="0" smtClean="0"/>
              <a:t>Nové Město na Moravě – 14. 5. 2013</a:t>
            </a:r>
          </a:p>
          <a:p>
            <a:pPr lvl="0"/>
            <a:endParaRPr lang="cs-CZ" sz="3200" dirty="0"/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434678"/>
          </a:xfrm>
        </p:spPr>
        <p:txBody>
          <a:bodyPr/>
          <a:lstStyle/>
          <a:p>
            <a:r>
              <a:rPr lang="cs-CZ" b="1" dirty="0" smtClean="0"/>
              <a:t>Veřejná projednávání</a:t>
            </a:r>
            <a:br>
              <a:rPr lang="cs-CZ" b="1" dirty="0" smtClean="0"/>
            </a:br>
            <a:r>
              <a:rPr lang="cs-CZ" b="1" dirty="0" smtClean="0"/>
              <a:t>ISRÚ 2014 - 2020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72816"/>
            <a:ext cx="8568952" cy="4032448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Podnikání, zemědělství, lesnictví a ŽP:</a:t>
            </a:r>
            <a:endParaRPr lang="cs-CZ" sz="3200" dirty="0"/>
          </a:p>
          <a:p>
            <a:pPr lvl="0"/>
            <a:r>
              <a:rPr lang="cs-CZ" sz="2800" dirty="0" smtClean="0"/>
              <a:t>1.  Podpora </a:t>
            </a:r>
            <a:r>
              <a:rPr lang="cs-CZ" sz="2800" dirty="0"/>
              <a:t>a rozvoj malého a středního podnikání</a:t>
            </a:r>
          </a:p>
          <a:p>
            <a:pPr lvl="0"/>
            <a:r>
              <a:rPr lang="cs-CZ" sz="2800" dirty="0" smtClean="0"/>
              <a:t>2.  Podpora </a:t>
            </a:r>
            <a:r>
              <a:rPr lang="cs-CZ" sz="2800" dirty="0"/>
              <a:t>cestovního ruchu a kulturního dědictví </a:t>
            </a:r>
            <a:r>
              <a:rPr lang="cs-CZ" sz="2800" dirty="0" smtClean="0"/>
              <a:t>	venkova</a:t>
            </a:r>
            <a:endParaRPr lang="cs-CZ" sz="2800" dirty="0"/>
          </a:p>
          <a:p>
            <a:pPr lvl="0"/>
            <a:r>
              <a:rPr lang="cs-CZ" sz="2800" dirty="0" smtClean="0"/>
              <a:t>3.  Podpora </a:t>
            </a:r>
            <a:r>
              <a:rPr lang="cs-CZ" sz="2800" dirty="0"/>
              <a:t>zaměstnanosti a vzniku pracovních míst</a:t>
            </a:r>
          </a:p>
          <a:p>
            <a:pPr lvl="0"/>
            <a:r>
              <a:rPr lang="cs-CZ" sz="2800" dirty="0" smtClean="0"/>
              <a:t>4.  Podpora </a:t>
            </a:r>
            <a:r>
              <a:rPr lang="cs-CZ" sz="2800" dirty="0"/>
              <a:t>místní výroby a spotřeby</a:t>
            </a:r>
          </a:p>
          <a:p>
            <a:pPr lvl="0"/>
            <a:r>
              <a:rPr lang="cs-CZ" sz="2800" dirty="0" smtClean="0"/>
              <a:t>5.  Podpora </a:t>
            </a:r>
            <a:r>
              <a:rPr lang="cs-CZ" sz="2800" dirty="0"/>
              <a:t>péče o krajinu a les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Bystřici </a:t>
            </a:r>
            <a:r>
              <a:rPr lang="cs-CZ" b="1" dirty="0" err="1" smtClean="0"/>
              <a:t>n.P</a:t>
            </a:r>
            <a:r>
              <a:rPr lang="cs-CZ" b="1" dirty="0" smtClean="0"/>
              <a:t>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0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132856"/>
            <a:ext cx="8568952" cy="3096344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Obnova a rozvoj </a:t>
            </a:r>
            <a:r>
              <a:rPr lang="cs-CZ" sz="3200" b="1" i="1" dirty="0" smtClean="0"/>
              <a:t>obce</a:t>
            </a:r>
            <a:endParaRPr lang="cs-CZ" sz="3200" dirty="0"/>
          </a:p>
          <a:p>
            <a:pPr lvl="0"/>
            <a:r>
              <a:rPr lang="cs-CZ" sz="2800" dirty="0" smtClean="0"/>
              <a:t>1.       Zlepšení </a:t>
            </a:r>
            <a:r>
              <a:rPr lang="cs-CZ" sz="2800" dirty="0"/>
              <a:t>dopravní infrastruktury a vzhledu obcí</a:t>
            </a:r>
          </a:p>
          <a:p>
            <a:r>
              <a:rPr lang="cs-CZ" sz="2800" dirty="0"/>
              <a:t>2.-</a:t>
            </a:r>
            <a:r>
              <a:rPr lang="cs-CZ" sz="2800" dirty="0" smtClean="0"/>
              <a:t>3.  Úprava </a:t>
            </a:r>
            <a:r>
              <a:rPr lang="cs-CZ" sz="2800" dirty="0"/>
              <a:t>veřejných prostranství</a:t>
            </a:r>
          </a:p>
          <a:p>
            <a:r>
              <a:rPr lang="cs-CZ" sz="2800" dirty="0"/>
              <a:t>2.-3</a:t>
            </a:r>
            <a:r>
              <a:rPr lang="cs-CZ" sz="2800" dirty="0" smtClean="0"/>
              <a:t>.   Podpora </a:t>
            </a:r>
            <a:r>
              <a:rPr lang="cs-CZ" sz="2800" dirty="0"/>
              <a:t>nové bytové výstavby – zasíťování</a:t>
            </a:r>
          </a:p>
          <a:p>
            <a:pPr lvl="0"/>
            <a:r>
              <a:rPr lang="cs-CZ" sz="2800" dirty="0" smtClean="0"/>
              <a:t>4.       Technická </a:t>
            </a:r>
            <a:r>
              <a:rPr lang="cs-CZ" sz="2800" dirty="0"/>
              <a:t>infrastruktura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Bystřici </a:t>
            </a:r>
            <a:r>
              <a:rPr lang="cs-CZ" b="1" dirty="0" err="1" smtClean="0"/>
              <a:t>n.P</a:t>
            </a:r>
            <a:r>
              <a:rPr lang="cs-CZ" b="1" dirty="0" smtClean="0"/>
              <a:t>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0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640960" cy="4176464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Občanská společnost, sociální sféra, vzdělávání</a:t>
            </a:r>
            <a:endParaRPr lang="cs-CZ" sz="3200" dirty="0"/>
          </a:p>
          <a:p>
            <a:pPr lvl="0"/>
            <a:r>
              <a:rPr lang="cs-CZ" sz="2800" dirty="0" smtClean="0"/>
              <a:t>1.  Budování </a:t>
            </a:r>
            <a:r>
              <a:rPr lang="cs-CZ" sz="2800" dirty="0"/>
              <a:t>a zlepšení zázemí volný čas</a:t>
            </a:r>
          </a:p>
          <a:p>
            <a:pPr lvl="0"/>
            <a:r>
              <a:rPr lang="cs-CZ" sz="2800" dirty="0" smtClean="0"/>
              <a:t>2.  Podpora </a:t>
            </a:r>
            <a:r>
              <a:rPr lang="cs-CZ" sz="2800" dirty="0"/>
              <a:t>spolkové činnosti, volnočasové a </a:t>
            </a:r>
            <a:r>
              <a:rPr lang="cs-CZ" sz="2800" dirty="0" smtClean="0"/>
              <a:t>	mimoškolní </a:t>
            </a:r>
            <a:r>
              <a:rPr lang="cs-CZ" sz="2800" dirty="0"/>
              <a:t>aktivity</a:t>
            </a:r>
          </a:p>
          <a:p>
            <a:pPr lvl="0"/>
            <a:r>
              <a:rPr lang="cs-CZ" sz="2800" dirty="0" smtClean="0"/>
              <a:t>3.  Dostupnost </a:t>
            </a:r>
            <a:r>
              <a:rPr lang="cs-CZ" sz="2800" dirty="0"/>
              <a:t>školských zařízení</a:t>
            </a:r>
          </a:p>
          <a:p>
            <a:pPr lvl="0"/>
            <a:r>
              <a:rPr lang="cs-CZ" sz="2800" dirty="0" smtClean="0"/>
              <a:t>4.  Podpora </a:t>
            </a:r>
            <a:r>
              <a:rPr lang="cs-CZ" sz="2800" dirty="0"/>
              <a:t>sociálních služeb a zařízení pro </a:t>
            </a:r>
            <a:r>
              <a:rPr lang="cs-CZ" sz="2800" dirty="0" smtClean="0"/>
              <a:t>	specifické </a:t>
            </a:r>
            <a:r>
              <a:rPr lang="cs-CZ" sz="2800" dirty="0"/>
              <a:t>skupiny obyvatel</a:t>
            </a:r>
          </a:p>
          <a:p>
            <a:pPr lvl="0"/>
            <a:r>
              <a:rPr lang="cs-CZ" sz="2800" dirty="0" smtClean="0"/>
              <a:t>5.  Dostupnost </a:t>
            </a:r>
            <a:r>
              <a:rPr lang="cs-CZ" sz="2800" dirty="0"/>
              <a:t>kvalitní zdravotní péče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Bystřici </a:t>
            </a:r>
            <a:r>
              <a:rPr lang="cs-CZ" b="1" dirty="0" err="1" smtClean="0"/>
              <a:t>n.P</a:t>
            </a:r>
            <a:r>
              <a:rPr lang="cs-CZ" b="1" dirty="0" smtClean="0"/>
              <a:t>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0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7306"/>
            <a:ext cx="8712968" cy="4656815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Podnikání, zemědělství, lesnictví a ŽP:</a:t>
            </a:r>
            <a:endParaRPr lang="cs-CZ" sz="3200" dirty="0"/>
          </a:p>
          <a:p>
            <a:pPr lvl="0"/>
            <a:r>
              <a:rPr lang="cs-CZ" sz="2700" dirty="0" smtClean="0"/>
              <a:t>1.      Podpora </a:t>
            </a:r>
            <a:r>
              <a:rPr lang="cs-CZ" sz="2700" dirty="0"/>
              <a:t>a rozvoj malého a středního podnikání</a:t>
            </a:r>
          </a:p>
          <a:p>
            <a:r>
              <a:rPr lang="cs-CZ" sz="2700" dirty="0"/>
              <a:t>2.-3.	Podpora cestovního ruchu a kulturního dědictví </a:t>
            </a:r>
            <a:r>
              <a:rPr lang="cs-CZ" sz="2700" dirty="0" smtClean="0"/>
              <a:t>	venkova</a:t>
            </a:r>
            <a:endParaRPr lang="cs-CZ" sz="2700" dirty="0"/>
          </a:p>
          <a:p>
            <a:r>
              <a:rPr lang="cs-CZ" sz="2700" dirty="0"/>
              <a:t>2.-3</a:t>
            </a:r>
            <a:r>
              <a:rPr lang="cs-CZ" sz="2700" dirty="0" smtClean="0"/>
              <a:t>. Podpora </a:t>
            </a:r>
            <a:r>
              <a:rPr lang="cs-CZ" sz="2700" dirty="0"/>
              <a:t>zaměstnanosti a vzniku pracovních míst</a:t>
            </a:r>
          </a:p>
          <a:p>
            <a:pPr lvl="0"/>
            <a:r>
              <a:rPr lang="cs-CZ" sz="2700" dirty="0" smtClean="0"/>
              <a:t>4. 	 Podpora </a:t>
            </a:r>
            <a:r>
              <a:rPr lang="cs-CZ" sz="2700" dirty="0"/>
              <a:t>místní výroby a spotřeby</a:t>
            </a:r>
          </a:p>
          <a:p>
            <a:r>
              <a:rPr lang="cs-CZ" sz="2700" dirty="0"/>
              <a:t>5.-7. </a:t>
            </a:r>
            <a:r>
              <a:rPr lang="cs-CZ" sz="2700" dirty="0" smtClean="0"/>
              <a:t>Podpora </a:t>
            </a:r>
            <a:r>
              <a:rPr lang="cs-CZ" sz="2700" dirty="0"/>
              <a:t>péče o krajinu a les</a:t>
            </a:r>
          </a:p>
          <a:p>
            <a:r>
              <a:rPr lang="cs-CZ" sz="2700" dirty="0"/>
              <a:t>5.-7.	</a:t>
            </a:r>
            <a:r>
              <a:rPr lang="cs-CZ" sz="2700" dirty="0" smtClean="0"/>
              <a:t> Třídění </a:t>
            </a:r>
            <a:r>
              <a:rPr lang="cs-CZ" sz="2700" dirty="0"/>
              <a:t>odpadu, likvidace bioodpadu a starých zátěží</a:t>
            </a:r>
          </a:p>
          <a:p>
            <a:r>
              <a:rPr lang="cs-CZ" sz="2700" dirty="0"/>
              <a:t>5.-7</a:t>
            </a:r>
            <a:r>
              <a:rPr lang="cs-CZ" sz="2700" dirty="0" smtClean="0"/>
              <a:t>.  Snížení </a:t>
            </a:r>
            <a:r>
              <a:rPr lang="cs-CZ" sz="2700" dirty="0"/>
              <a:t>energetické náročnosti veřejných budov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Nedvědici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8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72816"/>
            <a:ext cx="8568952" cy="4032448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Obnova a rozvoj obce</a:t>
            </a:r>
            <a:endParaRPr lang="cs-CZ" sz="3200" dirty="0"/>
          </a:p>
          <a:p>
            <a:r>
              <a:rPr lang="cs-CZ" sz="2800" dirty="0"/>
              <a:t>1.-3.	</a:t>
            </a:r>
            <a:r>
              <a:rPr lang="cs-CZ" sz="2800" dirty="0" smtClean="0"/>
              <a:t>  Technická </a:t>
            </a:r>
            <a:r>
              <a:rPr lang="cs-CZ" sz="2800" dirty="0"/>
              <a:t>infrastruktura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 Revitalizace </a:t>
            </a:r>
            <a:r>
              <a:rPr lang="cs-CZ" sz="2800" dirty="0"/>
              <a:t>opuštěných a nevyužívaných areálů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 Opravy </a:t>
            </a:r>
            <a:r>
              <a:rPr lang="cs-CZ" sz="2800" dirty="0"/>
              <a:t>a vylepšení veřejných budov</a:t>
            </a:r>
          </a:p>
          <a:p>
            <a:r>
              <a:rPr lang="cs-CZ" sz="2800" dirty="0"/>
              <a:t>4. 	</a:t>
            </a:r>
            <a:r>
              <a:rPr lang="cs-CZ" sz="2800" dirty="0" smtClean="0"/>
              <a:t>  Úpravy </a:t>
            </a:r>
            <a:r>
              <a:rPr lang="cs-CZ" sz="2800" dirty="0"/>
              <a:t>veřejných prostranství</a:t>
            </a:r>
          </a:p>
          <a:p>
            <a:r>
              <a:rPr lang="cs-CZ" sz="2800" dirty="0"/>
              <a:t>5.-6.	</a:t>
            </a:r>
            <a:r>
              <a:rPr lang="cs-CZ" sz="2800" dirty="0" smtClean="0"/>
              <a:t>  Zlepšení </a:t>
            </a:r>
            <a:r>
              <a:rPr lang="cs-CZ" sz="2800" dirty="0"/>
              <a:t>dopravní infrastruktury a vzhledu obcí</a:t>
            </a:r>
          </a:p>
          <a:p>
            <a:r>
              <a:rPr lang="cs-CZ" sz="2800" dirty="0"/>
              <a:t>5.-6</a:t>
            </a:r>
            <a:r>
              <a:rPr lang="cs-CZ" sz="2800" dirty="0" smtClean="0"/>
              <a:t>. </a:t>
            </a:r>
            <a:r>
              <a:rPr lang="cs-CZ" sz="2800" dirty="0"/>
              <a:t> </a:t>
            </a:r>
            <a:r>
              <a:rPr lang="cs-CZ" sz="2800" dirty="0" smtClean="0"/>
              <a:t>Dopravní </a:t>
            </a:r>
            <a:r>
              <a:rPr lang="cs-CZ" sz="2800" dirty="0"/>
              <a:t>dostupnost, dopravní bezpečnost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Nedvědici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4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00808"/>
            <a:ext cx="8424936" cy="4176464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Občanská společnost, sociální sféra, vzdělávání</a:t>
            </a:r>
            <a:endParaRPr lang="cs-CZ" sz="3200" dirty="0"/>
          </a:p>
          <a:p>
            <a:r>
              <a:rPr lang="cs-CZ" sz="2800" dirty="0"/>
              <a:t>1.-3.	</a:t>
            </a:r>
            <a:r>
              <a:rPr lang="cs-CZ" sz="2800" dirty="0" smtClean="0"/>
              <a:t> Dostupnost </a:t>
            </a:r>
            <a:r>
              <a:rPr lang="cs-CZ" sz="2800" dirty="0"/>
              <a:t>školských zařízení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Dostupnost </a:t>
            </a:r>
            <a:r>
              <a:rPr lang="cs-CZ" sz="2800" dirty="0"/>
              <a:t>kvalitní zdravotní péče</a:t>
            </a:r>
          </a:p>
          <a:p>
            <a:r>
              <a:rPr lang="cs-CZ" sz="2800" dirty="0"/>
              <a:t>1.-3.	</a:t>
            </a:r>
            <a:r>
              <a:rPr lang="cs-CZ" sz="2800" dirty="0" smtClean="0"/>
              <a:t> Podpora </a:t>
            </a:r>
            <a:r>
              <a:rPr lang="cs-CZ" sz="2800" dirty="0"/>
              <a:t>sociálních služeb a zařízení pro </a:t>
            </a:r>
            <a:r>
              <a:rPr lang="cs-CZ" sz="2800" dirty="0" smtClean="0"/>
              <a:t>     		specifické </a:t>
            </a:r>
            <a:r>
              <a:rPr lang="cs-CZ" sz="2800" dirty="0"/>
              <a:t>skupiny obyvatel</a:t>
            </a:r>
          </a:p>
          <a:p>
            <a:r>
              <a:rPr lang="cs-CZ" sz="2800" dirty="0"/>
              <a:t>4.-5.	</a:t>
            </a:r>
            <a:r>
              <a:rPr lang="cs-CZ" sz="2800" dirty="0" smtClean="0"/>
              <a:t> Podpora </a:t>
            </a:r>
            <a:r>
              <a:rPr lang="cs-CZ" sz="2800" dirty="0"/>
              <a:t>spolkové činnosti, volnočasové a </a:t>
            </a:r>
            <a:r>
              <a:rPr lang="cs-CZ" sz="2800" dirty="0" smtClean="0"/>
              <a:t>	mimoškolní </a:t>
            </a:r>
            <a:r>
              <a:rPr lang="cs-CZ" sz="2800" dirty="0"/>
              <a:t>aktivity</a:t>
            </a:r>
          </a:p>
          <a:p>
            <a:r>
              <a:rPr lang="cs-CZ" sz="2800" dirty="0"/>
              <a:t>4.-5.	</a:t>
            </a:r>
            <a:r>
              <a:rPr lang="cs-CZ" sz="2800" dirty="0" smtClean="0"/>
              <a:t>  Budování </a:t>
            </a:r>
            <a:r>
              <a:rPr lang="cs-CZ" sz="2800" dirty="0"/>
              <a:t>a zlepšení zázemí volný čas</a:t>
            </a: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Projednávání v Nedvědici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7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72816"/>
            <a:ext cx="8640960" cy="4176464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i="1" dirty="0"/>
              <a:t>Podnikání, zemědělství, lesnictví a ŽP:</a:t>
            </a:r>
            <a:endParaRPr lang="cs-CZ" sz="3200" dirty="0"/>
          </a:p>
          <a:p>
            <a:pPr lvl="0"/>
            <a:r>
              <a:rPr lang="cs-CZ" sz="2800" dirty="0" smtClean="0"/>
              <a:t>1.     Podpora </a:t>
            </a:r>
            <a:r>
              <a:rPr lang="cs-CZ" sz="2800" dirty="0"/>
              <a:t>a rozvoj malého a středního podnikání</a:t>
            </a:r>
          </a:p>
          <a:p>
            <a:r>
              <a:rPr lang="cs-CZ" sz="2800" dirty="0" smtClean="0"/>
              <a:t>2.     Podpora </a:t>
            </a:r>
            <a:r>
              <a:rPr lang="cs-CZ" sz="2800" dirty="0"/>
              <a:t>zaměstnanosti a vzniku pracovních míst</a:t>
            </a:r>
          </a:p>
          <a:p>
            <a:r>
              <a:rPr lang="cs-CZ" sz="2800" dirty="0"/>
              <a:t>3.-5. </a:t>
            </a:r>
            <a:r>
              <a:rPr lang="cs-CZ" sz="2800" dirty="0" smtClean="0"/>
              <a:t>Podpora </a:t>
            </a:r>
            <a:r>
              <a:rPr lang="cs-CZ" sz="2800" dirty="0"/>
              <a:t>cestovního ruchu a kulturního dědictví </a:t>
            </a:r>
            <a:r>
              <a:rPr lang="cs-CZ" sz="2800" dirty="0" smtClean="0"/>
              <a:t>	venkova</a:t>
            </a:r>
            <a:endParaRPr lang="cs-CZ" sz="2800" dirty="0"/>
          </a:p>
          <a:p>
            <a:r>
              <a:rPr lang="cs-CZ" sz="2800" dirty="0"/>
              <a:t>3.-5.	</a:t>
            </a:r>
            <a:r>
              <a:rPr lang="cs-CZ" sz="2800" dirty="0" smtClean="0"/>
              <a:t> Podpora </a:t>
            </a:r>
            <a:r>
              <a:rPr lang="cs-CZ" sz="2800" dirty="0"/>
              <a:t>místní výroby a spotřeby</a:t>
            </a:r>
          </a:p>
          <a:p>
            <a:r>
              <a:rPr lang="cs-CZ" sz="2800" dirty="0"/>
              <a:t>3.-5. </a:t>
            </a:r>
            <a:r>
              <a:rPr lang="cs-CZ" sz="2800" dirty="0" smtClean="0"/>
              <a:t> Cyklostezky</a:t>
            </a:r>
            <a:r>
              <a:rPr lang="cs-CZ" sz="2800" dirty="0"/>
              <a:t>, turistické cesty, naučné stezky, </a:t>
            </a:r>
            <a:r>
              <a:rPr lang="cs-CZ" sz="2800" dirty="0" smtClean="0"/>
              <a:t>	</a:t>
            </a:r>
            <a:r>
              <a:rPr lang="cs-CZ" sz="2800" dirty="0" err="1" smtClean="0"/>
              <a:t>hypostezky</a:t>
            </a:r>
            <a:endParaRPr lang="cs-CZ" sz="2800" dirty="0"/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32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8138"/>
            <a:ext cx="8640960" cy="1252537"/>
          </a:xfrm>
        </p:spPr>
        <p:txBody>
          <a:bodyPr/>
          <a:lstStyle/>
          <a:p>
            <a:r>
              <a:rPr lang="cs-CZ" b="1" dirty="0" smtClean="0"/>
              <a:t>Projednávání v Novém Městě </a:t>
            </a:r>
            <a:r>
              <a:rPr lang="cs-CZ" b="1" dirty="0" err="1" smtClean="0"/>
              <a:t>n.M.</a:t>
            </a:r>
            <a:endParaRPr lang="cs-CZ" b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6284121"/>
            <a:ext cx="382862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8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347</Words>
  <Application>Microsoft Office PowerPoint</Application>
  <PresentationFormat>Předvádění na obrazovce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Vlnění</vt:lpstr>
      <vt:lpstr>MAS Zubří země o.p.s.</vt:lpstr>
      <vt:lpstr>Veřejná projednávání ISRÚ 2014 - 2020</vt:lpstr>
      <vt:lpstr>Projednávání v Bystřici n.P.</vt:lpstr>
      <vt:lpstr>Projednávání v Bystřici n.P.</vt:lpstr>
      <vt:lpstr>Projednávání v Bystřici n.P.</vt:lpstr>
      <vt:lpstr>Projednávání v Nedvědici</vt:lpstr>
      <vt:lpstr>Projednávání v Nedvědici</vt:lpstr>
      <vt:lpstr>Projednávání v Nedvědici</vt:lpstr>
      <vt:lpstr>Projednávání v Novém Městě n.M.</vt:lpstr>
      <vt:lpstr>Projednávání v Novém Městě n.M.</vt:lpstr>
      <vt:lpstr>Projednávání v Novém Městě n.M.</vt:lpstr>
      <vt:lpstr>Shrnutí klíčových priorit</vt:lpstr>
      <vt:lpstr>Shrnutí klíčových priorit</vt:lpstr>
      <vt:lpstr>Shrnutí klíčových priorit</vt:lpstr>
      <vt:lpstr>Prezentace aplikace PowerPoint</vt:lpstr>
    </vt:vector>
  </TitlesOfParts>
  <Company>Mikroregion Bystřicko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 Zubří země o.p.s.</dc:title>
  <dc:creator>Správce</dc:creator>
  <cp:lastModifiedBy>uzivatel</cp:lastModifiedBy>
  <cp:revision>78</cp:revision>
  <cp:lastPrinted>2013-05-02T10:15:10Z</cp:lastPrinted>
  <dcterms:created xsi:type="dcterms:W3CDTF">2012-12-06T08:07:21Z</dcterms:created>
  <dcterms:modified xsi:type="dcterms:W3CDTF">2013-06-25T18:13:47Z</dcterms:modified>
</cp:coreProperties>
</file>